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8" r:id="rId6"/>
    <p:sldId id="363" r:id="rId7"/>
    <p:sldId id="408" r:id="rId8"/>
    <p:sldId id="444" r:id="rId9"/>
    <p:sldId id="438" r:id="rId10"/>
    <p:sldId id="430" r:id="rId11"/>
    <p:sldId id="436" r:id="rId12"/>
    <p:sldId id="437" r:id="rId13"/>
    <p:sldId id="432" r:id="rId14"/>
    <p:sldId id="443" r:id="rId15"/>
    <p:sldId id="440" r:id="rId16"/>
    <p:sldId id="431" r:id="rId17"/>
    <p:sldId id="434" r:id="rId18"/>
    <p:sldId id="439" r:id="rId19"/>
    <p:sldId id="259" r:id="rId20"/>
    <p:sldId id="410" r:id="rId21"/>
    <p:sldId id="391" r:id="rId22"/>
    <p:sldId id="392" r:id="rId23"/>
    <p:sldId id="347" r:id="rId24"/>
    <p:sldId id="442" r:id="rId25"/>
    <p:sldId id="425" r:id="rId26"/>
    <p:sldId id="393" r:id="rId27"/>
    <p:sldId id="419" r:id="rId28"/>
    <p:sldId id="420" r:id="rId29"/>
    <p:sldId id="421" r:id="rId30"/>
    <p:sldId id="422" r:id="rId31"/>
    <p:sldId id="423" r:id="rId32"/>
    <p:sldId id="428" r:id="rId33"/>
    <p:sldId id="435" r:id="rId34"/>
    <p:sldId id="424" r:id="rId35"/>
    <p:sldId id="415" r:id="rId36"/>
    <p:sldId id="416" r:id="rId37"/>
    <p:sldId id="417" r:id="rId38"/>
    <p:sldId id="278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  <p:cmAuthor id="1" name="Kim Stabler" initials="KS" lastIdx="1" clrIdx="1">
    <p:extLst>
      <p:ext uri="{19B8F6BF-5375-455C-9EA6-DF929625EA0E}">
        <p15:presenceInfo xmlns:p15="http://schemas.microsoft.com/office/powerpoint/2012/main" userId="S::Kim.Stabler@aegisliving.com::faf1e17e-b855-4f99-bd13-b4ab552ca5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FCD"/>
    <a:srgbClr val="0E406A"/>
    <a:srgbClr val="5F9DA7"/>
    <a:srgbClr val="000000"/>
    <a:srgbClr val="99C151"/>
    <a:srgbClr val="88B567"/>
    <a:srgbClr val="9CC0E8"/>
    <a:srgbClr val="6AADE4"/>
    <a:srgbClr val="6DACDE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268" autoAdjust="0"/>
  </p:normalViewPr>
  <p:slideViewPr>
    <p:cSldViewPr>
      <p:cViewPr varScale="1">
        <p:scale>
          <a:sx n="114" d="100"/>
          <a:sy n="114" d="100"/>
        </p:scale>
        <p:origin x="9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56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052" cy="4656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1"/>
            <a:ext cx="3038052" cy="4656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D153A2-BF03-4E08-B86D-6DD920F82F0D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97"/>
            <a:ext cx="3038052" cy="4656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29197"/>
            <a:ext cx="3038052" cy="4656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23B86D-E24C-4189-A632-559D9BC71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60" y="1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189"/>
            <a:ext cx="5608956" cy="41825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97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0" y="8829197"/>
            <a:ext cx="3038052" cy="465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D8695-1FD0-43FB-8025-8D52AF39A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F1E3FE-E27A-4024-8515-66E19B6AEF8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0A12BC-6076-4F3A-8D7C-56437D8A66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BD259F-8F61-467B-ABF4-7D0E9AC506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700"/>
              <a:t>Birth or adoption of a new child	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The death of a dependent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Marriage, divorce or legal separation 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Loss of child eligibility because of age or marriage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Spouse gains or loses coverage through his or her employment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A significant change in the financial terms of benefits provided through a spouse’s   employer</a:t>
            </a:r>
          </a:p>
          <a:p>
            <a:pPr lvl="1" eaLnBrk="1" hangingPunct="1">
              <a:buFontTx/>
              <a:buChar char="•"/>
            </a:pPr>
            <a:r>
              <a:rPr lang="en-US" sz="700"/>
              <a:t> Loss or gain of employee eligibility due to a change in hours worked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9691E7-2DC8-464E-8895-F6E94211E8D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You can call your local HR department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54846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59956E-A64F-4165-B795-6E5495DB47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B279F5-CF31-4DC1-A2CF-2C12472A960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E406A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0161-A7D1-4BE1-8A9E-7AE423189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2117-51B8-484F-B095-FAA1A8366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193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055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60F1-939D-484E-A634-2866D6065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6536-4D2C-43E7-BAA2-092BD64B3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7835-2D23-4657-B720-45D71F51D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E406A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7C68-708A-41D4-85A8-3517AFA96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D628-7799-41B5-915A-8546034E7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83B6-68F6-4C70-BD90-04F2D470D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7B84-26B0-4715-B7D3-CEF2A7965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B1AD-9E53-4EC0-BB58-7FF36DBB8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E406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2133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38210ED-20C5-49F5-B70E-63A0DD514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andard.com/retireme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gislivingbenefits.com/401k" TargetMode="External"/><Relationship Id="rId2" Type="http://schemas.openxmlformats.org/officeDocument/2006/relationships/hyperlink" Target="http://www.standard.com/retire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akpx.com/583709/person-typing-on-black-keyboard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im.stabler@aegisliving.com" TargetMode="External"/><Relationship Id="rId2" Type="http://schemas.openxmlformats.org/officeDocument/2006/relationships/hyperlink" Target="http://www.aegislivingbenefits.com/401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workplace.com/2016/03/how-to-measure-so-you-can-manage-your-employer-brand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egislivingbenefits.com/openenrollm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bluediamondgallery.com/handwriting/a/agenda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cat.blogspot.com/2009/07/cat-and-xat-papers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2/07/10-reasons-to-follow-european-approach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6657755@N04/702759577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vs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egislivingbenefits.com/401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86088/importa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47700" y="3429000"/>
            <a:ext cx="7848600" cy="2971800"/>
          </a:xfrm>
          <a:noFill/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401k and </a:t>
            </a:r>
            <a:r>
              <a:rPr lang="en-US" sz="2400" b="1" i="1" dirty="0">
                <a:solidFill>
                  <a:srgbClr val="FF0000"/>
                </a:solidFill>
              </a:rPr>
              <a:t>New</a:t>
            </a:r>
            <a:r>
              <a:rPr lang="en-US" sz="2400" b="1" dirty="0">
                <a:solidFill>
                  <a:schemeClr val="tx1"/>
                </a:solidFill>
              </a:rPr>
              <a:t> Company Matching Contribution 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Open enrollment - </a:t>
            </a:r>
            <a:r>
              <a:rPr lang="en-US" sz="2400" b="1" cap="none" dirty="0">
                <a:solidFill>
                  <a:schemeClr val="tx1"/>
                </a:solidFill>
              </a:rPr>
              <a:t>Employee Benefits 2020-21</a:t>
            </a: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Presented by: Kim Stabler, Aegis Living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Hosted by: Annik Johnson, </a:t>
            </a:r>
            <a:r>
              <a:rPr lang="en-US" sz="1600" dirty="0" err="1">
                <a:solidFill>
                  <a:schemeClr val="tx1"/>
                </a:solidFill>
              </a:rPr>
              <a:t>AssuredPartners</a:t>
            </a:r>
            <a:r>
              <a:rPr lang="en-US" sz="1600" dirty="0">
                <a:solidFill>
                  <a:schemeClr val="tx1"/>
                </a:solidFill>
              </a:rPr>
              <a:t> MCM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786D4-B5D5-44FC-B1F7-6DD9DDF2B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3" t="23333" r="4166" b="39333"/>
          <a:stretch/>
        </p:blipFill>
        <p:spPr>
          <a:xfrm>
            <a:off x="457200" y="1828800"/>
            <a:ext cx="4317997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D86A3-8A71-45CA-8408-F46567F8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401k Match for 2019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9785-6B61-45A0-812F-5D9BF599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If you contributed to the 401k plan in 2019, you will receive a matching contribution from Aegis, based on the same formula. 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$.50 for each dollar you contribute up to 4% of pay that you contribute to the plan.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However, vesting for the 2019 match is over a </a:t>
            </a:r>
            <a:r>
              <a:rPr lang="en-US" sz="1600" u="sng" dirty="0"/>
              <a:t>6 year period</a:t>
            </a:r>
            <a:r>
              <a:rPr lang="en-US" sz="1600" dirty="0"/>
              <a:t>, starting with 20% vesting after 2 years of service, and 100% vesting after six years of service. 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Your service prior to 2019 will count towards your vesting.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 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B58E15-999D-42EF-A437-130B9023660A}"/>
              </a:ext>
            </a:extLst>
          </p:cNvPr>
          <p:cNvSpPr/>
          <p:nvPr/>
        </p:nvSpPr>
        <p:spPr>
          <a:xfrm>
            <a:off x="4163474" y="5486400"/>
            <a:ext cx="4419600" cy="849702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2019 matching contribution will be posted to your 401k account April 2, 2020</a:t>
            </a:r>
          </a:p>
        </p:txBody>
      </p:sp>
    </p:spTree>
    <p:extLst>
      <p:ext uri="{BB962C8B-B14F-4D97-AF65-F5344CB8AC3E}">
        <p14:creationId xmlns:p14="http://schemas.microsoft.com/office/powerpoint/2010/main" val="387339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DB13-8FAC-4C29-8255-44BB459A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View Matching Contribution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0BFB-0150-4783-A308-FBFF49B5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6699262" cy="20574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2200" dirty="0"/>
              <a:t>Log on to your 401k account at The Standard website</a:t>
            </a:r>
          </a:p>
          <a:p>
            <a:pPr lvl="1">
              <a:spcBef>
                <a:spcPts val="800"/>
              </a:spcBef>
            </a:pPr>
            <a:r>
              <a:rPr lang="en-US" sz="1800" dirty="0">
                <a:hlinkClick r:id="rId2"/>
              </a:rPr>
              <a:t>www.standard.com/retirement</a:t>
            </a:r>
            <a:endParaRPr lang="en-US" sz="1800" dirty="0"/>
          </a:p>
          <a:p>
            <a:pPr lvl="1">
              <a:spcBef>
                <a:spcPts val="800"/>
              </a:spcBef>
            </a:pPr>
            <a:r>
              <a:rPr lang="en-US" sz="1800" dirty="0"/>
              <a:t>You will land on My Home Page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Scroll down to “Go to My Account”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Click on View Balance Details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image009">
            <a:extLst>
              <a:ext uri="{FF2B5EF4-FFF2-40B4-BE49-F238E27FC236}">
                <a16:creationId xmlns:a16="http://schemas.microsoft.com/office/drawing/2014/main" id="{C65EE0C5-8572-420D-AE97-CCCDB581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3657600"/>
            <a:ext cx="8429625" cy="24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65F4164-C904-40DF-8D27-F02FFF1322B8}"/>
              </a:ext>
            </a:extLst>
          </p:cNvPr>
          <p:cNvSpPr/>
          <p:nvPr/>
        </p:nvSpPr>
        <p:spPr>
          <a:xfrm>
            <a:off x="1600200" y="5720025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E42-5291-46F7-8F71-5ECC4F9C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Viewing Matching Contribution Online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AD32DE-A189-45F5-B6DE-BDBC7C6AC2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0133" y="1629490"/>
            <a:ext cx="820373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/>
              <a:t>Under View By, Select “Source of Contribution”</a:t>
            </a:r>
          </a:p>
          <a:p>
            <a:pPr>
              <a:spcBef>
                <a:spcPts val="1200"/>
              </a:spcBef>
            </a:pPr>
            <a:r>
              <a:rPr lang="en-US" altLang="en-US" sz="2000" dirty="0"/>
              <a:t>You will see that employee Pre-tax tax contributions show 100% vesting</a:t>
            </a:r>
          </a:p>
          <a:p>
            <a:pPr>
              <a:spcBef>
                <a:spcPts val="1200"/>
              </a:spcBef>
            </a:pPr>
            <a:r>
              <a:rPr lang="en-US" altLang="en-US" sz="2000" dirty="0"/>
              <a:t>The matching contribution shows 60%.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981DF6-D2C8-48E5-88CA-52AA8B8FD608}"/>
              </a:ext>
            </a:extLst>
          </p:cNvPr>
          <p:cNvSpPr/>
          <p:nvPr/>
        </p:nvSpPr>
        <p:spPr>
          <a:xfrm>
            <a:off x="5562600" y="52578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5" descr="image002">
            <a:extLst>
              <a:ext uri="{FF2B5EF4-FFF2-40B4-BE49-F238E27FC236}">
                <a16:creationId xmlns:a16="http://schemas.microsoft.com/office/drawing/2014/main" id="{6C8D00FC-9946-4712-B7B1-CF82CC91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" y="3426859"/>
            <a:ext cx="9049469" cy="2414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B207AE-A9D7-4F7B-A0BE-1E00D65DB97C}"/>
              </a:ext>
            </a:extLst>
          </p:cNvPr>
          <p:cNvSpPr/>
          <p:nvPr/>
        </p:nvSpPr>
        <p:spPr>
          <a:xfrm>
            <a:off x="685800" y="3426859"/>
            <a:ext cx="2362200" cy="45934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6DB2A5-7417-4E2D-ACD7-146695FFB9FA}"/>
              </a:ext>
            </a:extLst>
          </p:cNvPr>
          <p:cNvSpPr/>
          <p:nvPr/>
        </p:nvSpPr>
        <p:spPr>
          <a:xfrm>
            <a:off x="5791200" y="5382398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0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86A3-8A71-45CA-8408-F46567F8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How to Enroll in the 401(k)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9785-6B61-45A0-812F-5D9BF599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7823199" cy="4393982"/>
          </a:xfrm>
        </p:spPr>
        <p:txBody>
          <a:bodyPr>
            <a:normAutofit/>
          </a:bodyPr>
          <a:lstStyle/>
          <a:p>
            <a:r>
              <a:rPr lang="en-US" sz="1800" dirty="0"/>
              <a:t>You can register and enroll in the plan by going to </a:t>
            </a:r>
            <a:r>
              <a:rPr lang="en-US" sz="1800" u="sng" dirty="0">
                <a:hlinkClick r:id="rId2"/>
              </a:rPr>
              <a:t>www.standard.com/retirement</a:t>
            </a:r>
            <a:r>
              <a:rPr lang="en-US" sz="1800" dirty="0"/>
              <a:t>.  </a:t>
            </a:r>
          </a:p>
          <a:p>
            <a:endParaRPr lang="en-US" sz="1800" dirty="0"/>
          </a:p>
          <a:p>
            <a:r>
              <a:rPr lang="en-US" sz="1800" dirty="0"/>
              <a:t>If you need assistance, please contact The Standard at (800) 858-5420.  Paper forms are also available at </a:t>
            </a:r>
            <a:r>
              <a:rPr lang="en-US" sz="1800" u="sng" dirty="0">
                <a:hlinkClick r:id="rId3"/>
              </a:rPr>
              <a:t>www.aegislivingbenefits.com/401k</a:t>
            </a:r>
            <a:r>
              <a:rPr lang="en-US" sz="1800" dirty="0"/>
              <a:t> under Helpful Resources. </a:t>
            </a:r>
          </a:p>
          <a:p>
            <a:pPr lvl="1"/>
            <a:r>
              <a:rPr lang="en-US" sz="1700" dirty="0"/>
              <a:t>Return those forms to your Business Office Manager.</a:t>
            </a:r>
          </a:p>
          <a:p>
            <a:endParaRPr lang="en-US" sz="1700" dirty="0"/>
          </a:p>
        </p:txBody>
      </p:sp>
      <p:pic>
        <p:nvPicPr>
          <p:cNvPr id="6" name="Picture 5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BB154203-29E6-45ED-8E86-D1317206F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9" t="290" r="7273" b="17447"/>
          <a:stretch/>
        </p:blipFill>
        <p:spPr>
          <a:xfrm>
            <a:off x="1828800" y="3925432"/>
            <a:ext cx="5271540" cy="26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ED5-0232-4956-B485-EF1510AB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3603048" cy="5571065"/>
          </a:xfrm>
        </p:spPr>
        <p:txBody>
          <a:bodyPr>
            <a:normAutofit/>
          </a:bodyPr>
          <a:lstStyle/>
          <a:p>
            <a:r>
              <a:rPr lang="en-US" sz="36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2295-81E2-46B5-B1D7-CA0EE4BE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248" y="643467"/>
            <a:ext cx="4093150" cy="5571065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Information about the Aegis 401k plan can be found online at the Aegis Living Benefits website at </a:t>
            </a:r>
            <a:r>
              <a:rPr lang="en-US" sz="1700" u="sng" dirty="0">
                <a:hlinkClick r:id="rId2"/>
              </a:rPr>
              <a:t>www.aegislivingbenefits.com/401k</a:t>
            </a:r>
            <a:r>
              <a:rPr lang="en-US" sz="1700" dirty="0"/>
              <a:t>. </a:t>
            </a:r>
          </a:p>
          <a:p>
            <a:endParaRPr lang="en-US" sz="1700" dirty="0"/>
          </a:p>
          <a:p>
            <a:r>
              <a:rPr lang="en-US" sz="1700" dirty="0"/>
              <a:t>If you have questions about the matching contribution, please contact Kim Stabler in your HR Department at (425) 284-1613 or via email at </a:t>
            </a:r>
            <a:r>
              <a:rPr lang="en-US" sz="1700" u="sng" dirty="0">
                <a:hlinkClick r:id="rId3"/>
              </a:rPr>
              <a:t>kim.stabler@aegisliving.com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b="1" dirty="0"/>
              <a:t>For assistance with selecting investments, contact </a:t>
            </a:r>
            <a:r>
              <a:rPr lang="en-US" sz="1700" b="1" dirty="0" err="1"/>
              <a:t>AssuredPartners</a:t>
            </a:r>
            <a:r>
              <a:rPr lang="en-US" sz="1700" b="1" dirty="0"/>
              <a:t> MCM:</a:t>
            </a:r>
            <a:r>
              <a:rPr lang="en-US" sz="1700" dirty="0"/>
              <a:t> Stephany Primitivo or Rich Hultquist at 206-343-2323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4197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C1A8-02A3-400A-BC5F-D7E21377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92AE-35ED-4A09-AFB9-38E966EF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/>
              <a:t>Open Enrollment</a:t>
            </a:r>
          </a:p>
        </p:txBody>
      </p:sp>
      <p:pic>
        <p:nvPicPr>
          <p:cNvPr id="11" name="Picture 10" descr="A red stop sign sitting on the side of the street&#10;&#10;Description automatically generated">
            <a:extLst>
              <a:ext uri="{FF2B5EF4-FFF2-40B4-BE49-F238E27FC236}">
                <a16:creationId xmlns:a16="http://schemas.microsoft.com/office/drawing/2014/main" id="{3E5B8D8B-AAD6-4B4E-B669-095841924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75920"/>
            <a:ext cx="914400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08699E-3C93-458A-8FFF-4122D42BA3B0}"/>
              </a:ext>
            </a:extLst>
          </p:cNvPr>
          <p:cNvSpPr/>
          <p:nvPr/>
        </p:nvSpPr>
        <p:spPr>
          <a:xfrm>
            <a:off x="5052292" y="1535043"/>
            <a:ext cx="3810000" cy="838200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 lIns="91432" tIns="45716" rIns="91432" bIns="45716"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</a:rPr>
              <a:t>What is open enrollment?</a:t>
            </a:r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304799" y="1371600"/>
            <a:ext cx="4800601" cy="4876800"/>
          </a:xfrm>
        </p:spPr>
        <p:txBody>
          <a:bodyPr/>
          <a:lstStyle/>
          <a:p>
            <a:r>
              <a:rPr lang="en-US" sz="2000" dirty="0"/>
              <a:t>The only time you can make changes to your health and welfare benefit elections without experiencing a life status event (e.g. marriage, birth, loss of other coverage, etc.)</a:t>
            </a:r>
          </a:p>
          <a:p>
            <a:endParaRPr lang="en-US" sz="2000" dirty="0"/>
          </a:p>
          <a:p>
            <a:r>
              <a:rPr lang="en-US" sz="2000" dirty="0"/>
              <a:t>You can add, drop, or change coverage for yourself and/or eligible dependents for:</a:t>
            </a:r>
          </a:p>
          <a:p>
            <a:pPr lvl="1"/>
            <a:r>
              <a:rPr lang="en-US" sz="1800" dirty="0"/>
              <a:t>Medical insurance</a:t>
            </a:r>
          </a:p>
          <a:p>
            <a:pPr lvl="1"/>
            <a:r>
              <a:rPr lang="en-US" sz="1800" dirty="0"/>
              <a:t>Dental insurance</a:t>
            </a:r>
          </a:p>
          <a:p>
            <a:pPr lvl="1"/>
            <a:r>
              <a:rPr lang="en-US" sz="1800" dirty="0"/>
              <a:t>Vision insurance</a:t>
            </a:r>
          </a:p>
          <a:p>
            <a:pPr lvl="1"/>
            <a:r>
              <a:rPr lang="en-US" sz="1800" dirty="0"/>
              <a:t>Supplemental life and AD&amp;D</a:t>
            </a:r>
          </a:p>
          <a:p>
            <a:pPr lvl="1"/>
            <a:r>
              <a:rPr lang="en-US" sz="1800" dirty="0"/>
              <a:t>Enroll in a Flexible Spending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D8032-A893-4C42-983D-82A6B7823813}"/>
              </a:ext>
            </a:extLst>
          </p:cNvPr>
          <p:cNvSpPr txBox="1"/>
          <p:nvPr/>
        </p:nvSpPr>
        <p:spPr>
          <a:xfrm>
            <a:off x="5066950" y="1602296"/>
            <a:ext cx="3772251" cy="70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Open enrollment is March 2 -16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Changes effective April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15" y="3154356"/>
            <a:ext cx="3505200" cy="23991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A669-3907-48CC-BF74-18D8A631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401050" cy="1106424"/>
          </a:xfrm>
        </p:spPr>
        <p:txBody>
          <a:bodyPr>
            <a:normAutofit/>
          </a:bodyPr>
          <a:lstStyle/>
          <a:p>
            <a:r>
              <a:rPr lang="en-US" sz="3100" dirty="0"/>
              <a:t>What to expect during open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96D0-2443-4C11-9405-8E7A4748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064" y="2020824"/>
            <a:ext cx="2591322" cy="395935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Enrollment packet - mailed to your home address by March 2</a:t>
            </a:r>
          </a:p>
          <a:p>
            <a:endParaRPr lang="en-US" sz="1800" dirty="0"/>
          </a:p>
          <a:p>
            <a:r>
              <a:rPr lang="en-US" sz="1800" dirty="0"/>
              <a:t>Includes:</a:t>
            </a:r>
          </a:p>
          <a:p>
            <a:pPr lvl="1"/>
            <a:r>
              <a:rPr lang="en-US" sz="1800" dirty="0"/>
              <a:t>Personalized enrollment forms</a:t>
            </a:r>
          </a:p>
          <a:p>
            <a:pPr lvl="1"/>
            <a:r>
              <a:rPr lang="en-US" sz="1800" dirty="0"/>
              <a:t>Description of your benefits, changes and cost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26" name="Picture 2" descr="Image result for mailbox">
            <a:extLst>
              <a:ext uri="{FF2B5EF4-FFF2-40B4-BE49-F238E27FC236}">
                <a16:creationId xmlns:a16="http://schemas.microsoft.com/office/drawing/2014/main" id="{5194A361-A369-4FA8-93AC-D7D9E98BA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5"/>
          <a:stretch/>
        </p:blipFill>
        <p:spPr bwMode="auto">
          <a:xfrm>
            <a:off x="322326" y="1721922"/>
            <a:ext cx="5028668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E808699E-3C93-458A-8FFF-4122D42BA3B0}"/>
              </a:ext>
            </a:extLst>
          </p:cNvPr>
          <p:cNvSpPr/>
          <p:nvPr/>
        </p:nvSpPr>
        <p:spPr>
          <a:xfrm>
            <a:off x="609600" y="4648200"/>
            <a:ext cx="4419600" cy="1382643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don’t get an enrollment packet by Thursday, March 5, contact your Business Office Manager.</a:t>
            </a:r>
          </a:p>
        </p:txBody>
      </p:sp>
    </p:spTree>
    <p:extLst>
      <p:ext uri="{BB962C8B-B14F-4D97-AF65-F5344CB8AC3E}">
        <p14:creationId xmlns:p14="http://schemas.microsoft.com/office/powerpoint/2010/main" val="191871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1D64-C6FF-46D8-89E8-D1853FA9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90" y="321734"/>
            <a:ext cx="3852309" cy="1135737"/>
          </a:xfrm>
        </p:spPr>
        <p:txBody>
          <a:bodyPr>
            <a:normAutofit/>
          </a:bodyPr>
          <a:lstStyle/>
          <a:p>
            <a:r>
              <a:rPr lang="en-US" sz="3200" dirty="0"/>
              <a:t>Who is eligible for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9130-4834-4E19-9BEF-7F15E6F2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90" y="1782981"/>
            <a:ext cx="3852309" cy="4393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Full-time employees working 30 hours/week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Wellness nurses working 24-29 hours/week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If you are eligible and decide to enroll in benefits, you may also cover the following dependents: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Your lawful spouse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Your same-sex or opposite-sex domestic partner*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Your dependent children up to age 26, regardless of marital or student status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Your disabled children, regardless of age, who are physically or mentally incapable of self-support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* If you are newly adding a domestic partner, please complete the Domestic Partnership Affidavit.  Request it from your BOM or find it at </a:t>
            </a:r>
            <a:r>
              <a:rPr lang="en-US" sz="1400" dirty="0">
                <a:hlinkClick r:id="rId2"/>
              </a:rPr>
              <a:t>www.aegislivingbenefits.com/openenrollment</a:t>
            </a: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3B3AB-447F-4101-8289-8E291CB0E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24917"/>
          <a:stretch/>
        </p:blipFill>
        <p:spPr bwMode="auto">
          <a:xfrm>
            <a:off x="-1" y="10"/>
            <a:ext cx="43349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2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4639-2251-4143-9AF8-E4D4E45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can changes be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863C-F35C-453B-983D-1CE8E71C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62" y="1253836"/>
            <a:ext cx="8382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Health &amp; Welfare Benefits</a:t>
            </a:r>
          </a:p>
          <a:p>
            <a:pPr lvl="1"/>
            <a:r>
              <a:rPr lang="en-US" sz="1400" dirty="0"/>
              <a:t>During open enrollment in March (changes are effective April 1)</a:t>
            </a:r>
          </a:p>
          <a:p>
            <a:pPr lvl="1"/>
            <a:r>
              <a:rPr lang="en-US" sz="1400" dirty="0"/>
              <a:t>During the year if you experience a change in status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 most cases, coverage will take effect the first of the month coinciding with or following your change in status.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401k – once eligible, you may enroll or make changes at any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53708-88D6-4FB9-99D3-C08CD0E2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0" t="45343" r="10000" b="19947"/>
          <a:stretch/>
        </p:blipFill>
        <p:spPr>
          <a:xfrm>
            <a:off x="473927" y="2168236"/>
            <a:ext cx="819614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419601" y="1981200"/>
            <a:ext cx="3809999" cy="3929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401k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Eligibility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How is the Match Calculated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Vesting in the Company Match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How to Enroll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Resources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Open Enrollment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What is open enrollment?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What’s changing on April 1?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What do you need to do?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Resources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AutoShape 2" descr="Image result for agenda icon">
            <a:extLst>
              <a:ext uri="{FF2B5EF4-FFF2-40B4-BE49-F238E27FC236}">
                <a16:creationId xmlns:a16="http://schemas.microsoft.com/office/drawing/2014/main" id="{AED96DBF-8A71-4258-A5F1-CC4391033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99195A-E423-40C2-AC72-99D1813C5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3968" y="2171700"/>
            <a:ext cx="3417931" cy="27051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79A4AF-3E29-41E3-A32F-FE70F365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1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6200" y="3124200"/>
            <a:ext cx="8991600" cy="1143000"/>
          </a:xfrm>
        </p:spPr>
        <p:txBody>
          <a:bodyPr/>
          <a:lstStyle/>
          <a:p>
            <a:pPr algn="ctr"/>
            <a:r>
              <a:rPr lang="en-US" sz="5400" dirty="0"/>
              <a:t>What’s changing?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/>
          <a:lstStyle/>
          <a:p>
            <a:r>
              <a:rPr lang="en-US" sz="3200" dirty="0"/>
              <a:t>Cost of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334000"/>
          </a:xfrm>
        </p:spPr>
        <p:txBody>
          <a:bodyPr/>
          <a:lstStyle/>
          <a:p>
            <a:r>
              <a:rPr lang="en-US" sz="2000" b="1" dirty="0"/>
              <a:t>Medical and dental:</a:t>
            </a:r>
          </a:p>
          <a:p>
            <a:pPr lvl="1"/>
            <a:r>
              <a:rPr lang="en-US" sz="1800" dirty="0"/>
              <a:t>We’re excited to announce that for the sixth year in a row, </a:t>
            </a:r>
            <a:r>
              <a:rPr lang="en-US" sz="1800" b="1" dirty="0"/>
              <a:t>your cost for health insurance premiums will not increase. </a:t>
            </a:r>
          </a:p>
          <a:p>
            <a:pPr lvl="1"/>
            <a:r>
              <a:rPr lang="en-US" sz="1800" dirty="0"/>
              <a:t>Over the last six years across America, employee contributions for medical and prescription drug coverage have increased by an average of 19%. </a:t>
            </a:r>
            <a:r>
              <a:rPr lang="en-US" sz="1800" b="1" dirty="0"/>
              <a:t>Aegis will absorb the cost increase for 2020-21!</a:t>
            </a:r>
            <a:endParaRPr lang="en-US" sz="1800" dirty="0"/>
          </a:p>
          <a:p>
            <a:pPr marL="457200" lvl="1" indent="0">
              <a:buNone/>
            </a:pPr>
            <a:endParaRPr lang="en-US" sz="1600" dirty="0"/>
          </a:p>
          <a:p>
            <a:pPr lvl="0"/>
            <a:r>
              <a:rPr lang="en-US" sz="2000" b="1" dirty="0"/>
              <a:t>Dental and Vision: </a:t>
            </a:r>
          </a:p>
          <a:p>
            <a:pPr lvl="1"/>
            <a:r>
              <a:rPr lang="en-US" sz="1800" dirty="0"/>
              <a:t>Dental contributions will not change</a:t>
            </a:r>
          </a:p>
          <a:p>
            <a:pPr lvl="1"/>
            <a:r>
              <a:rPr lang="en-US" sz="1800" dirty="0"/>
              <a:t>Your cost of vision coverage will increase slightly. </a:t>
            </a:r>
          </a:p>
          <a:p>
            <a:pPr marL="457200" lvl="1" indent="0">
              <a:buNone/>
            </a:pPr>
            <a:endParaRPr lang="en-US" sz="1600" b="1" dirty="0"/>
          </a:p>
          <a:p>
            <a:pPr lvl="0"/>
            <a:r>
              <a:rPr lang="en-US" sz="2000" b="1" dirty="0"/>
              <a:t>98point6 – on-demand primary care</a:t>
            </a:r>
          </a:p>
          <a:p>
            <a:pPr lvl="1"/>
            <a:r>
              <a:rPr lang="en-US" sz="1800" dirty="0"/>
              <a:t>Aegis will continue to pay the cost of coverage for 2020-21.</a:t>
            </a:r>
          </a:p>
          <a:p>
            <a:pPr lvl="1"/>
            <a:endParaRPr lang="en-US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FA9E97-8D1B-4315-A053-7E8083FD67C1}"/>
              </a:ext>
            </a:extLst>
          </p:cNvPr>
          <p:cNvSpPr/>
          <p:nvPr/>
        </p:nvSpPr>
        <p:spPr>
          <a:xfrm>
            <a:off x="457200" y="5724474"/>
            <a:ext cx="8001000" cy="981126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en-US" sz="1400" b="1" dirty="0">
                <a:solidFill>
                  <a:schemeClr val="tx1"/>
                </a:solidFill>
              </a:rPr>
              <a:t>See the Cost of Coverage page in the Benefit Guide for the medical, dental, and vision employee contributions and the Supplemental Benefit Enrollment Form for the life and AD&amp;D cost. </a:t>
            </a:r>
          </a:p>
        </p:txBody>
      </p:sp>
    </p:spTree>
    <p:extLst>
      <p:ext uri="{BB962C8B-B14F-4D97-AF65-F5344CB8AC3E}">
        <p14:creationId xmlns:p14="http://schemas.microsoft.com/office/powerpoint/2010/main" val="47041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E406A"/>
          </a:solidFill>
        </p:spPr>
        <p:txBody>
          <a:bodyPr/>
          <a:lstStyle/>
          <a:p>
            <a:r>
              <a:rPr lang="en-US" sz="3200" dirty="0"/>
              <a:t>Medical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More good news!  </a:t>
            </a:r>
            <a:r>
              <a:rPr lang="en-US" sz="2000" dirty="0"/>
              <a:t>The copay for physician office visits will </a:t>
            </a:r>
            <a:r>
              <a:rPr lang="en-US" sz="2000" b="1" dirty="0"/>
              <a:t>decrease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i="1" dirty="0"/>
              <a:t>*The copay for freestanding urgent care centers will remain $35 on the Core Plan and $30 on the Buy-Up Plan. </a:t>
            </a:r>
            <a:endParaRPr lang="en-US" sz="9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63A437-124C-4095-A673-81411E1717A2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209800"/>
          <a:ext cx="7696200" cy="1352550"/>
        </p:xfrm>
        <a:graphic>
          <a:graphicData uri="http://schemas.openxmlformats.org/drawingml/2006/table">
            <a:tbl>
              <a:tblPr firstRow="1" firstCol="1" bandRow="1"/>
              <a:tblGrid>
                <a:gridCol w="1510469">
                  <a:extLst>
                    <a:ext uri="{9D8B030D-6E8A-4147-A177-3AD203B41FA5}">
                      <a16:colId xmlns:a16="http://schemas.microsoft.com/office/drawing/2014/main" val="2789526147"/>
                    </a:ext>
                  </a:extLst>
                </a:gridCol>
                <a:gridCol w="3524428">
                  <a:extLst>
                    <a:ext uri="{9D8B030D-6E8A-4147-A177-3AD203B41FA5}">
                      <a16:colId xmlns:a16="http://schemas.microsoft.com/office/drawing/2014/main" val="542480317"/>
                    </a:ext>
                  </a:extLst>
                </a:gridCol>
                <a:gridCol w="1366615">
                  <a:extLst>
                    <a:ext uri="{9D8B030D-6E8A-4147-A177-3AD203B41FA5}">
                      <a16:colId xmlns:a16="http://schemas.microsoft.com/office/drawing/2014/main" val="1850958453"/>
                    </a:ext>
                  </a:extLst>
                </a:gridCol>
                <a:gridCol w="1294688">
                  <a:extLst>
                    <a:ext uri="{9D8B030D-6E8A-4147-A177-3AD203B41FA5}">
                      <a16:colId xmlns:a16="http://schemas.microsoft.com/office/drawing/2014/main" val="4292592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In-Network Physician Office/Clinic Visits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825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care physician, specialist, acupuncture, chiropractor, outpatient mental health, rehabilitation therapy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 copay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3188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Buy-Up Plan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 copay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17713"/>
                  </a:ext>
                </a:extLst>
              </a:tr>
            </a:tbl>
          </a:graphicData>
        </a:graphic>
      </p:graphicFrame>
      <p:pic>
        <p:nvPicPr>
          <p:cNvPr id="1027" name="Picture 3" descr="Image result for premera blue cross">
            <a:extLst>
              <a:ext uri="{FF2B5EF4-FFF2-40B4-BE49-F238E27FC236}">
                <a16:creationId xmlns:a16="http://schemas.microsoft.com/office/drawing/2014/main" id="{2CB854B6-4E4D-401A-8F82-3D8780CB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24361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ysician visit">
            <a:extLst>
              <a:ext uri="{FF2B5EF4-FFF2-40B4-BE49-F238E27FC236}">
                <a16:creationId xmlns:a16="http://schemas.microsoft.com/office/drawing/2014/main" id="{D4423F6D-FF08-4D1F-AF07-6D090A95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91104"/>
            <a:ext cx="3409950" cy="19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3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6A20-A06D-4063-BB26-A815A9B1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080" y="321734"/>
            <a:ext cx="5171319" cy="1135737"/>
          </a:xfrm>
        </p:spPr>
        <p:txBody>
          <a:bodyPr>
            <a:normAutofit/>
          </a:bodyPr>
          <a:lstStyle/>
          <a:p>
            <a:r>
              <a:rPr lang="en-US" sz="3200" dirty="0"/>
              <a:t>Flexible spending account (FSA)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E095-0F02-41DB-9106-F5634B281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080" y="1782981"/>
            <a:ext cx="5171319" cy="4393982"/>
          </a:xfrm>
        </p:spPr>
        <p:txBody>
          <a:bodyPr>
            <a:normAutofit/>
          </a:bodyPr>
          <a:lstStyle/>
          <a:p>
            <a:pPr lvl="0"/>
            <a:r>
              <a:rPr lang="en-US" sz="1700" dirty="0"/>
              <a:t>Maximum contribution for the health care FSA is increasing to $2,750 for 2020.  (Set by the IRS)</a:t>
            </a:r>
          </a:p>
          <a:p>
            <a:pPr lvl="0"/>
            <a:endParaRPr lang="en-US" sz="1700" dirty="0"/>
          </a:p>
          <a:p>
            <a:r>
              <a:rPr lang="en-US" sz="1700" dirty="0"/>
              <a:t>Health Care FSA Contribution</a:t>
            </a:r>
          </a:p>
          <a:p>
            <a:pPr lvl="1"/>
            <a:r>
              <a:rPr lang="en-US" sz="1700" dirty="0"/>
              <a:t>Minimum $100, Maximum $2,750</a:t>
            </a:r>
          </a:p>
          <a:p>
            <a:pPr lvl="1"/>
            <a:endParaRPr lang="en-US" sz="1700" dirty="0"/>
          </a:p>
          <a:p>
            <a:r>
              <a:rPr lang="en-US" sz="1700" dirty="0"/>
              <a:t>Dependent Day Care </a:t>
            </a:r>
            <a:r>
              <a:rPr lang="en-US" sz="1700" dirty="0" err="1"/>
              <a:t>Care</a:t>
            </a:r>
            <a:r>
              <a:rPr lang="en-US" sz="1700" dirty="0"/>
              <a:t> FSA Contribution</a:t>
            </a:r>
          </a:p>
          <a:p>
            <a:pPr lvl="1"/>
            <a:r>
              <a:rPr lang="en-US" sz="1700" dirty="0"/>
              <a:t>Minimum $500, Maximum $5,000</a:t>
            </a:r>
          </a:p>
          <a:p>
            <a:pPr lvl="1"/>
            <a:endParaRPr lang="en-US" sz="1700" dirty="0"/>
          </a:p>
          <a:p>
            <a:pPr lvl="0"/>
            <a:endParaRPr lang="en-US" sz="1700" dirty="0"/>
          </a:p>
          <a:p>
            <a:pPr marL="457200" lvl="1" indent="0">
              <a:buNone/>
            </a:pPr>
            <a:endParaRPr lang="en-US" sz="1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4008D-A468-4E48-9340-71F426CE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427283"/>
            <a:ext cx="2561709" cy="1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Image result for navia benefit solutions">
            <a:extLst>
              <a:ext uri="{FF2B5EF4-FFF2-40B4-BE49-F238E27FC236}">
                <a16:creationId xmlns:a16="http://schemas.microsoft.com/office/drawing/2014/main" id="{82EF01AE-E791-4231-982E-616523C6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3509433"/>
            <a:ext cx="2561709" cy="8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DA99E5C6-ED0A-411E-A42A-D9A633B190DD}"/>
              </a:ext>
            </a:extLst>
          </p:cNvPr>
          <p:cNvSpPr/>
          <p:nvPr/>
        </p:nvSpPr>
        <p:spPr>
          <a:xfrm>
            <a:off x="990600" y="5465664"/>
            <a:ext cx="7467600" cy="981126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Plan year for FSA’s is April 1 – March 31, with 2.5 month grace period to incur claims (through June 15, 2021)</a:t>
            </a:r>
          </a:p>
        </p:txBody>
      </p:sp>
    </p:spTree>
    <p:extLst>
      <p:ext uri="{BB962C8B-B14F-4D97-AF65-F5344CB8AC3E}">
        <p14:creationId xmlns:p14="http://schemas.microsoft.com/office/powerpoint/2010/main" val="236494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772400" cy="1600200"/>
          </a:xfrm>
        </p:spPr>
        <p:txBody>
          <a:bodyPr/>
          <a:lstStyle/>
          <a:p>
            <a:pPr algn="ctr"/>
            <a:r>
              <a:rPr lang="en-US" sz="5400" dirty="0"/>
              <a:t>What you need to do for open enrollment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38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Paperwork for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5068"/>
            <a:ext cx="6096000" cy="529813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/>
              <a:t>Review </a:t>
            </a:r>
          </a:p>
          <a:p>
            <a:pPr marL="28575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Open Enrollment Announcement </a:t>
            </a:r>
          </a:p>
          <a:p>
            <a:pPr marL="285750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Benefits Guide</a:t>
            </a:r>
          </a:p>
          <a:p>
            <a:pPr marL="347472">
              <a:spcBef>
                <a:spcPts val="432"/>
              </a:spcBef>
              <a:spcAft>
                <a:spcPts val="0"/>
              </a:spcAft>
            </a:pPr>
            <a:r>
              <a:rPr lang="en-US" sz="1800" dirty="0"/>
              <a:t>Benefits Enrollment Form and Supplemental Benefits   Enrollment Form  (prefilled with current elections)</a:t>
            </a:r>
          </a:p>
          <a:p>
            <a:pPr marL="0" lvl="0" indent="0">
              <a:spcBef>
                <a:spcPts val="403"/>
              </a:spcBef>
              <a:buNone/>
            </a:pPr>
            <a:endParaRPr lang="en-US" sz="2000" b="1" dirty="0"/>
          </a:p>
          <a:p>
            <a:pPr marL="0" lvl="0" indent="0">
              <a:buNone/>
            </a:pPr>
            <a:r>
              <a:rPr lang="en-US" sz="2000" b="1" dirty="0"/>
              <a:t>Complete a:</a:t>
            </a:r>
          </a:p>
          <a:p>
            <a:pPr lvl="0"/>
            <a:r>
              <a:rPr lang="en-US" sz="1800" b="1" dirty="0"/>
              <a:t>Benefit Enrollment Form</a:t>
            </a:r>
            <a:r>
              <a:rPr lang="en-US" sz="1800" dirty="0"/>
              <a:t>- </a:t>
            </a:r>
            <a:r>
              <a:rPr lang="en-US" sz="1600" i="1" u="sng" dirty="0"/>
              <a:t>only if making changes</a:t>
            </a:r>
          </a:p>
          <a:p>
            <a:pPr lvl="0"/>
            <a:r>
              <a:rPr lang="en-US" sz="1800" b="1" dirty="0"/>
              <a:t>Supplemental Benefits Enrollment Form - </a:t>
            </a:r>
            <a:r>
              <a:rPr lang="en-US" sz="1600" i="1" u="sng" dirty="0"/>
              <a:t>only if making changes</a:t>
            </a:r>
            <a:endParaRPr lang="en-US" sz="1600" dirty="0"/>
          </a:p>
          <a:p>
            <a:pPr lvl="1"/>
            <a:r>
              <a:rPr lang="en-US" sz="1400" dirty="0"/>
              <a:t>Any new enrollment or change to employee and spouse supplemental life will require a Personal Health Application (PHA), which will be mailed to your home address. </a:t>
            </a:r>
          </a:p>
          <a:p>
            <a:pPr lvl="0"/>
            <a:r>
              <a:rPr lang="en-US" sz="1800" b="1" dirty="0"/>
              <a:t>FSA Enrollment Form</a:t>
            </a:r>
            <a:r>
              <a:rPr lang="en-US" sz="1800" dirty="0"/>
              <a:t>, if you want to enroll for a health or dependent care FSA for the 2020-21 plan year </a:t>
            </a:r>
          </a:p>
          <a:p>
            <a:pPr lvl="1"/>
            <a:r>
              <a:rPr lang="en-US" sz="1600" u="sng" dirty="0"/>
              <a:t>2019-20 elections do </a:t>
            </a:r>
            <a:r>
              <a:rPr lang="en-US" sz="1600" i="1" u="sng" dirty="0"/>
              <a:t>not</a:t>
            </a:r>
            <a:r>
              <a:rPr lang="en-US" sz="1600" u="sng" dirty="0"/>
              <a:t> roll over to 2020-21</a:t>
            </a:r>
            <a:r>
              <a:rPr lang="en-US" sz="16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452742"/>
            <a:ext cx="241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Return to your Business Office Manager no later than Monday, March 16th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590065E-F681-4582-BB26-DF4BDA1D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454" y="3701476"/>
            <a:ext cx="2797175" cy="27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31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8287-A7FD-4E28-9215-E6857D0B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Affordable Care Act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0C24-D3E7-4A48-90C0-C66B59E1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5105400"/>
          </a:xfrm>
        </p:spPr>
        <p:txBody>
          <a:bodyPr/>
          <a:lstStyle/>
          <a:p>
            <a:r>
              <a:rPr lang="en-US" sz="1800" dirty="0"/>
              <a:t>If you are eligible for the Aegis Living medical plan you are unlikely to qualify for a premium tax credit for individual coverage purchased through a health insurance marketplace (e.g. Washington, </a:t>
            </a:r>
            <a:r>
              <a:rPr lang="en-US" sz="1800" dirty="0" err="1"/>
              <a:t>Healthplanfinder</a:t>
            </a:r>
            <a:r>
              <a:rPr lang="en-US" sz="1800" dirty="0"/>
              <a:t>, Covered California, Nevada Health Link). </a:t>
            </a:r>
          </a:p>
          <a:p>
            <a:endParaRPr lang="en-US" sz="800" dirty="0"/>
          </a:p>
          <a:p>
            <a:r>
              <a:rPr lang="en-US" sz="1800" dirty="0"/>
              <a:t>Why is that? </a:t>
            </a:r>
          </a:p>
          <a:p>
            <a:pPr lvl="1"/>
            <a:r>
              <a:rPr lang="en-US" sz="1600" dirty="0"/>
              <a:t>Aegis Living offers medical, coverage that meets the ‘adequacy and affordability’ requirements under the Affordable Care Act, (ACA).</a:t>
            </a:r>
          </a:p>
          <a:p>
            <a:pPr lvl="1"/>
            <a:r>
              <a:rPr lang="en-US" sz="1600" dirty="0"/>
              <a:t>Employees that are offered coverage by a plan that is defined as ‘adequate and affordable’ are not entitled to the premium tax credit. 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1800" dirty="0"/>
              <a:t>If you receive a premium tax credit in error, you will likely have to repay it when you file your federal tax return.</a:t>
            </a:r>
          </a:p>
          <a:p>
            <a:pPr lvl="1"/>
            <a:r>
              <a:rPr lang="en-US" sz="1600" dirty="0"/>
              <a:t>Tax credit amounts depend on your household income and family size.</a:t>
            </a:r>
          </a:p>
          <a:p>
            <a:pPr lvl="1"/>
            <a:r>
              <a:rPr lang="en-US" sz="1600" i="1" dirty="0"/>
              <a:t>Example</a:t>
            </a:r>
            <a:r>
              <a:rPr lang="en-US" sz="1600" dirty="0"/>
              <a:t> financial help for a </a:t>
            </a:r>
            <a:r>
              <a:rPr lang="en-US" sz="1600" b="1" dirty="0"/>
              <a:t>family of 4 on a Silver plan in WA </a:t>
            </a:r>
            <a:r>
              <a:rPr lang="en-US" sz="1400" dirty="0"/>
              <a:t>(actual costs may vary):</a:t>
            </a:r>
          </a:p>
          <a:p>
            <a:pPr lvl="1"/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89358"/>
              </p:ext>
            </p:extLst>
          </p:nvPr>
        </p:nvGraphicFramePr>
        <p:xfrm>
          <a:off x="1877667" y="5573163"/>
          <a:ext cx="5388665" cy="113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93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Household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You Get (federal tax credits)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You Pay 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(After-tax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credits)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r>
                        <a:rPr lang="en-US" sz="1100" dirty="0"/>
                        <a:t>Less</a:t>
                      </a:r>
                      <a:r>
                        <a:rPr lang="en-US" sz="1100" baseline="0" dirty="0"/>
                        <a:t> than $32,500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Medicaid pays for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Coverage</a:t>
                      </a:r>
                      <a:r>
                        <a:rPr lang="en-US" sz="1100" baseline="0" dirty="0"/>
                        <a:t> is free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63">
                <a:tc>
                  <a:txBody>
                    <a:bodyPr/>
                    <a:lstStyle/>
                    <a:p>
                      <a:r>
                        <a:rPr lang="en-US" sz="1100" dirty="0"/>
                        <a:t>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$5,100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$1,968</a:t>
                      </a:r>
                      <a:r>
                        <a:rPr lang="en-US" sz="1100" baseline="0" dirty="0"/>
                        <a:t> annually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E9D17C0-E7FC-4244-A28B-9EE88E4822DB}"/>
              </a:ext>
            </a:extLst>
          </p:cNvPr>
          <p:cNvSpPr/>
          <p:nvPr/>
        </p:nvSpPr>
        <p:spPr>
          <a:xfrm>
            <a:off x="3581400" y="6371755"/>
            <a:ext cx="1143000" cy="465667"/>
          </a:xfrm>
          <a:prstGeom prst="ellipse">
            <a:avLst/>
          </a:prstGeom>
          <a:noFill/>
          <a:ln w="38100">
            <a:solidFill>
              <a:srgbClr val="99C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E5E-F738-458C-B907-1086C5B9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Business Office Manager To-do’s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714B-8848-45F5-A82B-E1F65F64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5168391" cy="439398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Post the open enrollment poster</a:t>
            </a:r>
          </a:p>
          <a:p>
            <a:endParaRPr lang="en-US" sz="2000" dirty="0"/>
          </a:p>
          <a:p>
            <a:r>
              <a:rPr lang="en-US" sz="2000" dirty="0"/>
              <a:t>Make sure open enrollment is announced at your community</a:t>
            </a:r>
          </a:p>
          <a:p>
            <a:endParaRPr lang="en-US" sz="2000" dirty="0"/>
          </a:p>
          <a:p>
            <a:r>
              <a:rPr lang="en-US" sz="2000" dirty="0"/>
              <a:t>Notify Kim Stabler if an employee doesn’t receive their enrollment packet by Thursday, March 5</a:t>
            </a:r>
          </a:p>
          <a:p>
            <a:endParaRPr lang="en-US" sz="2000" dirty="0"/>
          </a:p>
          <a:p>
            <a:r>
              <a:rPr lang="en-US" sz="2000" dirty="0"/>
              <a:t>Remind employees mid-way through open enrollment and again March 13</a:t>
            </a:r>
          </a:p>
          <a:p>
            <a:endParaRPr lang="en-US" sz="2000" dirty="0"/>
          </a:p>
          <a:p>
            <a:r>
              <a:rPr lang="en-US" sz="2000" dirty="0"/>
              <a:t>Gather and check forms before sending to home office</a:t>
            </a:r>
          </a:p>
          <a:p>
            <a:endParaRPr lang="en-US" sz="2100" dirty="0"/>
          </a:p>
          <a:p>
            <a:r>
              <a:rPr lang="en-US" sz="2000" b="1" i="1" dirty="0">
                <a:solidFill>
                  <a:srgbClr val="FF0000"/>
                </a:solidFill>
              </a:rPr>
              <a:t>March 16 employee enrollment deadline is firm (end of day)</a:t>
            </a:r>
          </a:p>
          <a:p>
            <a:endParaRPr lang="en-US" sz="17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C41269-2A8E-4F0D-8CB7-DDE42459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62" r="38469" b="-3"/>
          <a:stretch/>
        </p:blipFill>
        <p:spPr>
          <a:xfrm>
            <a:off x="5833044" y="1976277"/>
            <a:ext cx="3310955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DBF92-CA90-42C4-B9D0-C82F2EA382AD}"/>
              </a:ext>
            </a:extLst>
          </p:cNvPr>
          <p:cNvSpPr txBox="1"/>
          <p:nvPr/>
        </p:nvSpPr>
        <p:spPr>
          <a:xfrm>
            <a:off x="6727954" y="6657945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afro-ip.blogspot.com/2012/07/10-reasons-to-follow-european-approac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40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A6F5-F82D-4414-B909-EDD1925B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Checking enrollment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9BD2-4E22-4B8F-A6C0-F1F8BD37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We need help from our Business Office Managers to process enrollment forms.</a:t>
            </a:r>
          </a:p>
          <a:p>
            <a:r>
              <a:rPr lang="en-US" sz="1800" dirty="0"/>
              <a:t>The employee must use the pre-printed form in their packet.</a:t>
            </a:r>
          </a:p>
          <a:p>
            <a:r>
              <a:rPr lang="en-US" sz="1800" dirty="0"/>
              <a:t>Please check each form before sending to Home Office. </a:t>
            </a:r>
            <a:r>
              <a:rPr lang="en-US" sz="1600" dirty="0"/>
              <a:t>Instructions are included on the Benefits Enrollment Form  </a:t>
            </a:r>
          </a:p>
          <a:p>
            <a:pPr lvl="1"/>
            <a:r>
              <a:rPr lang="en-US" sz="1600" dirty="0"/>
              <a:t>Section 2 – Enter Employee SSN</a:t>
            </a:r>
          </a:p>
          <a:p>
            <a:pPr lvl="1"/>
            <a:r>
              <a:rPr lang="en-US" sz="1600" dirty="0"/>
              <a:t>Section 4 – Check the box - must be completed (change or no change)</a:t>
            </a:r>
          </a:p>
          <a:p>
            <a:pPr lvl="1"/>
            <a:r>
              <a:rPr lang="en-US" sz="1600" dirty="0"/>
              <a:t>Section 5 </a:t>
            </a:r>
          </a:p>
          <a:p>
            <a:pPr lvl="2"/>
            <a:r>
              <a:rPr lang="en-US" sz="1600" dirty="0"/>
              <a:t>If making changes, make elections for all benefits.</a:t>
            </a:r>
          </a:p>
          <a:p>
            <a:pPr lvl="2"/>
            <a:r>
              <a:rPr lang="en-US" sz="1600" dirty="0"/>
              <a:t>If waiving medical coverage, employee must also select reason why declining: 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Section 6 - If adding or removing dependents or benefits for dependents, make those changes here.  </a:t>
            </a:r>
            <a:r>
              <a:rPr lang="en-US" sz="1600" u="sng" dirty="0"/>
              <a:t>All fields must be complete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Make sure the form is signed and dated on side 2. </a:t>
            </a:r>
          </a:p>
          <a:p>
            <a:pPr lvl="1"/>
            <a:r>
              <a:rPr lang="en-US" sz="1600" dirty="0"/>
              <a:t>Make sure the form is legible.</a:t>
            </a:r>
          </a:p>
          <a:p>
            <a:pPr lvl="1"/>
            <a:r>
              <a:rPr lang="en-US" sz="1600" dirty="0"/>
              <a:t>Make sure information matches (e.g., if a dependent is enrolled or removed from coverage, check appropriate boxes in Section 6 (Dependents) on side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89914-A8E4-4C22-BDBD-FFE532EDA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28" t="61461" r="12182" b="30946"/>
          <a:stretch/>
        </p:blipFill>
        <p:spPr>
          <a:xfrm>
            <a:off x="2286000" y="4038600"/>
            <a:ext cx="2819400" cy="6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974F-2D9E-46D0-9DB6-AB7DF204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Completed Enrollment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4C4D-98D1-4973-89B3-7B858DAA1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If an employee is newly enrolling, making changes and/or enrolling for the FSA for 2020-21, 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Scan forms and send them to Kim Stabler. 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Scan </a:t>
            </a:r>
            <a:r>
              <a:rPr lang="en-US" sz="2000" i="1" dirty="0"/>
              <a:t>individually</a:t>
            </a:r>
            <a:r>
              <a:rPr lang="en-US" sz="2000" dirty="0"/>
              <a:t> and the use the naming convention for forms as follows:</a:t>
            </a:r>
          </a:p>
          <a:p>
            <a:pPr marL="1200150" lvl="3" indent="-342900">
              <a:spcBef>
                <a:spcPts val="800"/>
              </a:spcBef>
            </a:pPr>
            <a:r>
              <a:rPr lang="en-US" sz="1600" dirty="0">
                <a:ea typeface="+mn-ea"/>
              </a:rPr>
              <a:t>34033, Stabler, Kimberly OE 2020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If an employee is not making changes, retain the form for your files. If unsure send them to Kim. 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Please keep all originals.  Don’t send them to home office.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F1EC3C-DAB1-4A7E-997D-49ADE895724D}"/>
              </a:ext>
            </a:extLst>
          </p:cNvPr>
          <p:cNvSpPr/>
          <p:nvPr/>
        </p:nvSpPr>
        <p:spPr>
          <a:xfrm>
            <a:off x="647700" y="5029200"/>
            <a:ext cx="7848600" cy="849702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immediately. Do </a:t>
            </a:r>
            <a:r>
              <a:rPr lang="en-US" b="1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hold forms until the end of open enrollment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4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401k Plan and </a:t>
            </a:r>
            <a:r>
              <a:rPr lang="en-US" sz="3200" i="1" dirty="0">
                <a:solidFill>
                  <a:srgbClr val="FF0000"/>
                </a:solidFill>
              </a:rPr>
              <a:t>New</a:t>
            </a:r>
            <a:r>
              <a:rPr lang="en-US" sz="3200" dirty="0"/>
              <a:t> Company Match</a:t>
            </a:r>
          </a:p>
        </p:txBody>
      </p:sp>
      <p:pic>
        <p:nvPicPr>
          <p:cNvPr id="3" name="Picture 2" descr="A picture containing indoor, table, plate, cake&#10;&#10;Description automatically generated">
            <a:extLst>
              <a:ext uri="{FF2B5EF4-FFF2-40B4-BE49-F238E27FC236}">
                <a16:creationId xmlns:a16="http://schemas.microsoft.com/office/drawing/2014/main" id="{78A454C2-67FF-41DA-98AE-AF3355B0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7672" y="1524000"/>
            <a:ext cx="6128656" cy="53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4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1525-9FCC-4153-BF41-C86F3671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n-US" sz="3200" dirty="0"/>
              <a:t>Newly Eligible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6DBC-170E-46BD-AF4E-E095E286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624568"/>
            <a:ext cx="4781550" cy="541292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New hires effective March 1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b="1" dirty="0"/>
          </a:p>
          <a:p>
            <a:pPr>
              <a:lnSpc>
                <a:spcPct val="90000"/>
              </a:lnSpc>
            </a:pPr>
            <a:r>
              <a:rPr lang="en-US" sz="1900" dirty="0"/>
              <a:t>For March 1 enrollment, provide a 2019-20 enrollment packet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Open enrollment - They will receive an open enrollment </a:t>
            </a:r>
            <a:r>
              <a:rPr lang="en-US" sz="1900" dirty="0" err="1"/>
              <a:t>packet.They</a:t>
            </a:r>
            <a:r>
              <a:rPr lang="en-US" sz="1900" dirty="0"/>
              <a:t> can make changes for the new plan year which starts April 1.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New hires effective April 1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b="1" dirty="0"/>
          </a:p>
          <a:p>
            <a:pPr>
              <a:lnSpc>
                <a:spcPct val="90000"/>
              </a:lnSpc>
            </a:pPr>
            <a:r>
              <a:rPr lang="en-US" sz="1900" dirty="0"/>
              <a:t>For April 1 enrollment, please only provide a 2020-21 newly eligible employee packet (available soon).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They do not have open enrollment.</a:t>
            </a:r>
          </a:p>
        </p:txBody>
      </p:sp>
    </p:spTree>
    <p:extLst>
      <p:ext uri="{BB962C8B-B14F-4D97-AF65-F5344CB8AC3E}">
        <p14:creationId xmlns:p14="http://schemas.microsoft.com/office/powerpoint/2010/main" val="3288950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1" y="321734"/>
            <a:ext cx="5079998" cy="1135737"/>
          </a:xfrm>
        </p:spPr>
        <p:txBody>
          <a:bodyPr>
            <a:normAutofit/>
          </a:bodyPr>
          <a:lstStyle/>
          <a:p>
            <a:r>
              <a:rPr lang="en-US" sz="3100" dirty="0"/>
              <a:t>ID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080" y="1782980"/>
            <a:ext cx="5171319" cy="45416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Medical/Rx with </a:t>
            </a:r>
            <a:r>
              <a:rPr lang="en-US" sz="1600" b="1" dirty="0" err="1"/>
              <a:t>Premera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sz="1600" dirty="0"/>
              <a:t>Everyone enrolling in a medical plan will receive a new </a:t>
            </a:r>
            <a:r>
              <a:rPr lang="en-US" sz="1600" dirty="0" err="1"/>
              <a:t>Premera</a:t>
            </a:r>
            <a:r>
              <a:rPr lang="en-US" sz="1600" dirty="0"/>
              <a:t> ID card.  It will be mailed to your home address in early April.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Dental with Delta Dental of WA 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If you newly enroll in the dental plan you will receive a Delta Dental of WA ID card.  It will be mailed to your home address in early April. 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Vision with VSP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Cards are not issued by VSP. You may register at </a:t>
            </a:r>
            <a:r>
              <a:rPr lang="en-US" sz="1600" dirty="0">
                <a:hlinkClick r:id="rId2"/>
              </a:rPr>
              <a:t>www.vsp.com</a:t>
            </a:r>
            <a:r>
              <a:rPr lang="en-US" sz="1600" dirty="0"/>
              <a:t> to search for providers and get coverage information.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 err="1"/>
              <a:t>Navia</a:t>
            </a:r>
            <a:r>
              <a:rPr lang="en-US" sz="1600" b="1" dirty="0"/>
              <a:t> FSA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you enroll in a health care FSA for the first time you will receive a </a:t>
            </a:r>
            <a:r>
              <a:rPr lang="en-US" sz="1600" dirty="0" err="1"/>
              <a:t>Navia</a:t>
            </a:r>
            <a:r>
              <a:rPr lang="en-US" sz="1600" dirty="0"/>
              <a:t> debit card in the mail.  It will be mailed to your home address in early April.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you are currently enrolled in a health care FSA you can keep using your </a:t>
            </a:r>
            <a:r>
              <a:rPr lang="en-US" sz="1600" dirty="0" err="1"/>
              <a:t>Navia</a:t>
            </a:r>
            <a:r>
              <a:rPr lang="en-US" sz="1600" dirty="0"/>
              <a:t> debit card until it expires.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0CD79-F690-473A-A2B6-FED7EEB9C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86857"/>
            <a:ext cx="2561709" cy="2561709"/>
          </a:xfrm>
          <a:prstGeom prst="rect">
            <a:avLst/>
          </a:prstGeom>
        </p:spPr>
      </p:pic>
      <p:pic>
        <p:nvPicPr>
          <p:cNvPr id="10244" name="Picture 4" descr="Image result for premera member id card">
            <a:extLst>
              <a:ext uri="{FF2B5EF4-FFF2-40B4-BE49-F238E27FC236}">
                <a16:creationId xmlns:a16="http://schemas.microsoft.com/office/drawing/2014/main" id="{43089AEA-8875-4E0C-A418-E1037131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482600" y="3509433"/>
            <a:ext cx="2561709" cy="15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mailbox icon">
            <a:extLst>
              <a:ext uri="{FF2B5EF4-FFF2-40B4-BE49-F238E27FC236}">
                <a16:creationId xmlns:a16="http://schemas.microsoft.com/office/drawing/2014/main" id="{208FC45B-182D-47AC-9692-9D2EF5C52A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0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3445778"/>
            <a:ext cx="7772400" cy="914400"/>
          </a:xfrm>
        </p:spPr>
        <p:txBody>
          <a:bodyPr/>
          <a:lstStyle/>
          <a:p>
            <a:pPr algn="ctr"/>
            <a:r>
              <a:rPr lang="en-US" sz="5400" dirty="0"/>
              <a:t>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204200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/>
              <a:t>Aegis Benefits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98024"/>
            <a:ext cx="4490157" cy="4393982"/>
          </a:xfrm>
        </p:spPr>
        <p:txBody>
          <a:bodyPr>
            <a:normAutofit/>
          </a:bodyPr>
          <a:lstStyle/>
          <a:p>
            <a:r>
              <a:rPr lang="en-US" sz="1800" dirty="0"/>
              <a:t>Access benefit information online at </a:t>
            </a:r>
            <a:r>
              <a:rPr lang="en-US" sz="1800" b="1" u="sng" dirty="0"/>
              <a:t>www.aegislivingbenefits.com/enrollment</a:t>
            </a:r>
          </a:p>
          <a:p>
            <a:endParaRPr lang="en-US" sz="1800" dirty="0"/>
          </a:p>
          <a:p>
            <a:r>
              <a:rPr lang="en-US" sz="1800" dirty="0"/>
              <a:t>Why go online?</a:t>
            </a:r>
          </a:p>
          <a:p>
            <a:pPr lvl="1"/>
            <a:r>
              <a:rPr lang="en-US" sz="1800" dirty="0"/>
              <a:t>Benefit Guide </a:t>
            </a:r>
          </a:p>
          <a:p>
            <a:pPr lvl="1"/>
            <a:r>
              <a:rPr lang="en-US" sz="1800" dirty="0"/>
              <a:t>Benefit summaries and plan documents</a:t>
            </a:r>
          </a:p>
          <a:p>
            <a:pPr lvl="1"/>
            <a:r>
              <a:rPr lang="en-US" sz="1800" dirty="0"/>
              <a:t>Search for providers</a:t>
            </a:r>
          </a:p>
          <a:p>
            <a:pPr lvl="1"/>
            <a:r>
              <a:rPr lang="en-US" sz="1800" dirty="0"/>
              <a:t>Links to vendors</a:t>
            </a:r>
          </a:p>
          <a:p>
            <a:pPr lvl="1"/>
            <a:r>
              <a:rPr lang="en-US" sz="1800" dirty="0"/>
              <a:t>And more!</a:t>
            </a:r>
          </a:p>
        </p:txBody>
      </p:sp>
      <p:pic>
        <p:nvPicPr>
          <p:cNvPr id="7170" name="Picture 2" descr="Q:\WWDATA\In Design\Northwest Center\2011 - 2012\Website Flyer\Lap Top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336"/>
          <a:stretch/>
        </p:blipFill>
        <p:spPr bwMode="auto">
          <a:xfrm>
            <a:off x="-76200" y="1782981"/>
            <a:ext cx="3168052" cy="4224069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96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AssuredPartners</a:t>
            </a:r>
            <a:r>
              <a:rPr lang="en-US" sz="3200" dirty="0"/>
              <a:t> MCM Employee Service Center</a:t>
            </a:r>
          </a:p>
        </p:txBody>
      </p:sp>
      <p:sp>
        <p:nvSpPr>
          <p:cNvPr id="26627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5181600"/>
          </a:xfrm>
        </p:spPr>
        <p:txBody>
          <a:bodyPr/>
          <a:lstStyle/>
          <a:p>
            <a:r>
              <a:rPr lang="en-US" sz="2400" dirty="0"/>
              <a:t>Benefit Advocates are available to you at AP MCM, our benefit consulting firm</a:t>
            </a:r>
          </a:p>
          <a:p>
            <a:endParaRPr lang="en-US" sz="2000" dirty="0"/>
          </a:p>
          <a:p>
            <a:pPr lvl="1"/>
            <a:r>
              <a:rPr lang="en-US" sz="1800" dirty="0"/>
              <a:t>Phone: 7:30am to 5:00pm Monday through Friday</a:t>
            </a:r>
          </a:p>
          <a:p>
            <a:pPr lvl="1"/>
            <a:r>
              <a:rPr lang="en-US" sz="1800" dirty="0"/>
              <a:t>1-888-343-3330 or </a:t>
            </a:r>
            <a:r>
              <a:rPr lang="en-US" sz="1800" b="1" u="sng" dirty="0">
                <a:solidFill>
                  <a:srgbClr val="0070C0"/>
                </a:solidFill>
              </a:rPr>
              <a:t>mcm.aegis@assuredpartners.com</a:t>
            </a:r>
          </a:p>
          <a:p>
            <a:pPr lvl="1"/>
            <a:r>
              <a:rPr lang="en-US" sz="1800" dirty="0"/>
              <a:t>Language interpretation services available in 200+ languages</a:t>
            </a:r>
          </a:p>
          <a:p>
            <a:pPr lvl="1"/>
            <a:r>
              <a:rPr lang="en-US" sz="1800" dirty="0"/>
              <a:t>The ESC can help with the following:</a:t>
            </a:r>
          </a:p>
          <a:p>
            <a:pPr lvl="2"/>
            <a:r>
              <a:rPr lang="en-US" sz="1400" dirty="0"/>
              <a:t>What are my benefits? </a:t>
            </a:r>
          </a:p>
          <a:p>
            <a:pPr lvl="2"/>
            <a:r>
              <a:rPr lang="en-US" sz="1400" dirty="0"/>
              <a:t>I’m having problems with my pharmacy. </a:t>
            </a:r>
          </a:p>
          <a:p>
            <a:pPr lvl="2"/>
            <a:r>
              <a:rPr lang="en-US" sz="1400" dirty="0"/>
              <a:t>Why was my claim denied or only partially paid? </a:t>
            </a:r>
          </a:p>
          <a:p>
            <a:pPr lvl="2"/>
            <a:r>
              <a:rPr lang="en-US" sz="1400" dirty="0"/>
              <a:t>How do I get help resolving old or unpaid bills? 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9218" name="Picture 1" descr="image002">
            <a:extLst>
              <a:ext uri="{FF2B5EF4-FFF2-40B4-BE49-F238E27FC236}">
                <a16:creationId xmlns:a16="http://schemas.microsoft.com/office/drawing/2014/main" id="{05432671-A4EE-43FA-A422-625091DFF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r="7466" b="46912"/>
          <a:stretch/>
        </p:blipFill>
        <p:spPr bwMode="auto">
          <a:xfrm>
            <a:off x="6137560" y="1403927"/>
            <a:ext cx="270164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Q:\WWDATA\In Design\Cascade Designs\2013\Links\Call Cenetr.JPG">
            <a:extLst>
              <a:ext uri="{FF2B5EF4-FFF2-40B4-BE49-F238E27FC236}">
                <a16:creationId xmlns:a16="http://schemas.microsoft.com/office/drawing/2014/main" id="{6F992B43-7458-4C7A-82B9-5690A4E3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1"/>
          <a:stretch>
            <a:fillRect/>
          </a:stretch>
        </p:blipFill>
        <p:spPr bwMode="auto">
          <a:xfrm>
            <a:off x="6019800" y="2632364"/>
            <a:ext cx="27543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567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</a:rPr>
              <a:t>Questions?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1"/>
          <a:stretch>
            <a:fillRect/>
          </a:stretch>
        </p:blipFill>
        <p:spPr bwMode="auto">
          <a:xfrm>
            <a:off x="101925" y="2286000"/>
            <a:ext cx="89401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86A3-8A71-45CA-8408-F46567F8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90" y="321734"/>
            <a:ext cx="3852309" cy="1135737"/>
          </a:xfrm>
        </p:spPr>
        <p:txBody>
          <a:bodyPr>
            <a:normAutofit/>
          </a:bodyPr>
          <a:lstStyle/>
          <a:p>
            <a:r>
              <a:rPr lang="en-US" sz="3200" dirty="0"/>
              <a:t>401(k) Retirement Savings Plan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9785-6B61-45A0-812F-5D9BF599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90" y="1782981"/>
            <a:ext cx="3852309" cy="4393982"/>
          </a:xfrm>
        </p:spPr>
        <p:txBody>
          <a:bodyPr>
            <a:normAutofit/>
          </a:bodyPr>
          <a:lstStyle/>
          <a:p>
            <a:r>
              <a:rPr lang="en-US" sz="1700" dirty="0"/>
              <a:t>Employees age 18 and older are eligible to participate in the Aegis 401k plan effective on the first day of the month following date of hire. </a:t>
            </a:r>
          </a:p>
          <a:p>
            <a:endParaRPr lang="en-US" sz="1700" dirty="0"/>
          </a:p>
          <a:p>
            <a:r>
              <a:rPr lang="en-US" sz="1700" dirty="0"/>
              <a:t>Find The Standard 401k Enrollment Guide at </a:t>
            </a:r>
            <a:r>
              <a:rPr lang="en-US" sz="1700" dirty="0">
                <a:hlinkClick r:id="rId2"/>
              </a:rPr>
              <a:t>www.aegislivingbenefits.com/401k</a:t>
            </a:r>
            <a:r>
              <a:rPr lang="en-US" sz="1700" dirty="0"/>
              <a:t> </a:t>
            </a:r>
          </a:p>
          <a:p>
            <a:endParaRPr lang="en-US" sz="1700" dirty="0"/>
          </a:p>
          <a:p>
            <a:r>
              <a:rPr lang="en-US" sz="1700" dirty="0"/>
              <a:t>Once eligible you may enroll in or make changes to your 401k contributions as often as every payroll.</a:t>
            </a:r>
          </a:p>
          <a:p>
            <a:endParaRPr lang="en-US" sz="1700" dirty="0"/>
          </a:p>
        </p:txBody>
      </p:sp>
      <p:pic>
        <p:nvPicPr>
          <p:cNvPr id="5122" name="Picture 2" descr="Image result for retirement savings">
            <a:extLst>
              <a:ext uri="{FF2B5EF4-FFF2-40B4-BE49-F238E27FC236}">
                <a16:creationId xmlns:a16="http://schemas.microsoft.com/office/drawing/2014/main" id="{D60FBCB1-4ACF-4E7D-B3A2-04E4B53A8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r="21359" b="2"/>
          <a:stretch/>
        </p:blipFill>
        <p:spPr bwMode="auto">
          <a:xfrm>
            <a:off x="-1" y="10"/>
            <a:ext cx="4334912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EB24B-5D4E-44D4-9A1D-F87DB43B1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56" r="7685" b="-3"/>
          <a:stretch/>
        </p:blipFill>
        <p:spPr>
          <a:xfrm>
            <a:off x="609601" y="3619803"/>
            <a:ext cx="2743200" cy="21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904C-6F33-4901-9EC4-5EBAD73B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Employee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502D-3D10-4514-B1BE-12CD4CF5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9530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/>
              <a:t>You may contribute up to $19,500 in 2020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If you are age 50 or older in 2020, you may contribute $26,000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You may contribute pre-tax or Roth after-tax contributions or both</a:t>
            </a:r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*minimum of five year period to contribute to Roth after-tax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B9BC47-52E0-42AF-90C4-D5A04B8C3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04403"/>
              </p:ext>
            </p:extLst>
          </p:nvPr>
        </p:nvGraphicFramePr>
        <p:xfrm>
          <a:off x="609600" y="2743200"/>
          <a:ext cx="7162799" cy="344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494">
                  <a:extLst>
                    <a:ext uri="{9D8B030D-6E8A-4147-A177-3AD203B41FA5}">
                      <a16:colId xmlns:a16="http://schemas.microsoft.com/office/drawing/2014/main" val="3664664338"/>
                    </a:ext>
                  </a:extLst>
                </a:gridCol>
                <a:gridCol w="2195494">
                  <a:extLst>
                    <a:ext uri="{9D8B030D-6E8A-4147-A177-3AD203B41FA5}">
                      <a16:colId xmlns:a16="http://schemas.microsoft.com/office/drawing/2014/main" val="2715186327"/>
                    </a:ext>
                  </a:extLst>
                </a:gridCol>
                <a:gridCol w="2771811">
                  <a:extLst>
                    <a:ext uri="{9D8B030D-6E8A-4147-A177-3AD203B41FA5}">
                      <a16:colId xmlns:a16="http://schemas.microsoft.com/office/drawing/2014/main" val="448605683"/>
                    </a:ext>
                  </a:extLst>
                </a:gridCol>
              </a:tblGrid>
              <a:tr h="12323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Type of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How contributions are treated when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Taxation when withdrawn at retirement (contributions and investment earnings)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50885"/>
                  </a:ext>
                </a:extLst>
              </a:tr>
              <a:tr h="1105949">
                <a:tc>
                  <a:txBody>
                    <a:bodyPr/>
                    <a:lstStyle/>
                    <a:p>
                      <a:r>
                        <a:rPr lang="en-US" sz="1600" dirty="0"/>
                        <a:t>Pre-tax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Payroll deductions deducted before taxes are calculated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 retirement (age 59-1/2 or later) withdrawals are taxed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24741"/>
                  </a:ext>
                </a:extLst>
              </a:tr>
              <a:tr h="110594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Roth post-tax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Contributions deducted after taxes are calculated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 retirement (age 59-1/2 or later) withdrawals are tax-free*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0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28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B98932CF-54E9-4DD1-A2E8-7CEC7738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23697"/>
            <a:ext cx="4949970" cy="2876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9D1F5-C477-4B7E-9F75-250C9C1E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401k Matching Contribution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88B3-AB95-4DE1-B1EF-0956F9B5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5168391" cy="43939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Aegis match will equal </a:t>
            </a:r>
            <a:r>
              <a:rPr lang="en-US" sz="1800" b="1" dirty="0"/>
              <a:t>$.50 for each dollar you contribute up to 4% of your pay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You are eligible for the match after one year of service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(e.g., to be eligible for the 2020 match, you must have been hired on or before 1/1/2020)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2020 match will be made in 2021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3495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86A3-8A71-45CA-8408-F46567F8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457200"/>
            <a:ext cx="796289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How is the 401k Match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9785-6B61-45A0-812F-5D9BF599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CA4B93-1757-45F4-91C2-C91638004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71026"/>
              </p:ext>
            </p:extLst>
          </p:nvPr>
        </p:nvGraphicFramePr>
        <p:xfrm>
          <a:off x="914400" y="2161222"/>
          <a:ext cx="7315200" cy="4108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411776133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05648385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Example 1 – Juan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Juan contributes 3%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of his 2020 salary of $35,000 ($40.38 each pay period).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Aegis will match his contribution at 50%.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82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9126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91260" algn="l"/>
                        </a:tabLst>
                      </a:pP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91260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Juan’s Contribution                  $1,050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Aegis Match                             $  </a:t>
                      </a:r>
                      <a:r>
                        <a:rPr lang="en-US" sz="1200" b="0" u="sng" kern="1200" dirty="0">
                          <a:solidFill>
                            <a:schemeClr val="tx1"/>
                          </a:solidFill>
                          <a:effectLst/>
                        </a:rPr>
                        <a:t> 525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Total                                         $1,575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82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265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Example 2 – Anna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Anna contributes 4%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of her 2020 salary of $40,000 ($61.53 each pay period). 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Aegis will match her contribution at 50%.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Anna’s Contribution                   $1,600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Aegis Match                               $   800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Total                                           $2,400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451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Example 3 – Marco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Marco contributes 6%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of his 2020 salary of $45,000 ($103.84 each pay period). 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Aegis Living will match on 4% of his contribution at 50%.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82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Marco’s contribution                  $2,700  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Aegis Match                              </a:t>
                      </a:r>
                      <a:r>
                        <a:rPr lang="en-US" sz="1200" u="sng" kern="1200" dirty="0">
                          <a:effectLst/>
                        </a:rPr>
                        <a:t>$   900 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Total                                          $3,600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82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4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3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CD25-2805-4568-87C0-07C48EBD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is the Match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5D78B-918F-4796-AED5-25EF8156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You gain ownership of the company match, called “vesting,” over 5 years at the rate of 20% for each year of service, meaning you are fully vested after 5 years of service.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Example 1 (Juan)</a:t>
            </a:r>
            <a:endParaRPr lang="en-US" sz="1800" u="sng" dirty="0"/>
          </a:p>
          <a:p>
            <a:r>
              <a:rPr lang="en-US" sz="1600" dirty="0"/>
              <a:t>Juan was hired January 1, 2020.  He will have one year of service by the end of 2020. His match is $525. </a:t>
            </a:r>
          </a:p>
          <a:p>
            <a:r>
              <a:rPr lang="en-US" sz="1600" dirty="0"/>
              <a:t>$105 will immediately vest at 20%.  The remaining $420 will vest over the next four years of service at the rate of 20% each year.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  <a:r>
              <a:rPr lang="en-US" sz="1800" b="1" u="sng" dirty="0"/>
              <a:t>Example 2 (Anna)</a:t>
            </a:r>
          </a:p>
          <a:p>
            <a:r>
              <a:rPr lang="en-US" sz="1600" dirty="0"/>
              <a:t>Anna was hired January 1, 2018.  Anna will have worked three years by the end of 2020.  Her company matching contribution is $800. </a:t>
            </a:r>
          </a:p>
          <a:p>
            <a:r>
              <a:rPr lang="en-US" sz="1600" dirty="0"/>
              <a:t>$480 will immediately vest at 60%.  The remainder of $320 will vest over the next two years of service at the rate of 20% each year. 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7C472A-DC9F-4A8D-97EA-02DF3A38E6A7}"/>
              </a:ext>
            </a:extLst>
          </p:cNvPr>
          <p:cNvSpPr/>
          <p:nvPr/>
        </p:nvSpPr>
        <p:spPr>
          <a:xfrm>
            <a:off x="1066800" y="5514363"/>
            <a:ext cx="6629400" cy="849702"/>
          </a:xfrm>
          <a:prstGeom prst="roundRect">
            <a:avLst/>
          </a:prstGeom>
          <a:solidFill>
            <a:srgbClr val="99C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earn one year of vesting for each calendar year you work at least 1,000 hours.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service before 2020 counts.</a:t>
            </a:r>
          </a:p>
        </p:txBody>
      </p:sp>
    </p:spTree>
    <p:extLst>
      <p:ext uri="{BB962C8B-B14F-4D97-AF65-F5344CB8AC3E}">
        <p14:creationId xmlns:p14="http://schemas.microsoft.com/office/powerpoint/2010/main" val="120355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FFFF-E1FA-4040-A21B-B99B1C19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2D7B-C301-4D2C-94E4-E62F484C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3733800" cy="4343400"/>
          </a:xfrm>
        </p:spPr>
        <p:txBody>
          <a:bodyPr/>
          <a:lstStyle/>
          <a:p>
            <a:r>
              <a:rPr lang="en-US" sz="2000" dirty="0"/>
              <a:t>You must be employed on the last day of the calendar year in order to be eligible for the match. </a:t>
            </a:r>
          </a:p>
          <a:p>
            <a:endParaRPr lang="en-US" sz="2000" dirty="0"/>
          </a:p>
          <a:p>
            <a:r>
              <a:rPr lang="en-US" sz="2000" dirty="0"/>
              <a:t>If you leave Aegis before becoming 100% vested, you will lose any unvested portion of your match.</a:t>
            </a:r>
          </a:p>
          <a:p>
            <a:endParaRPr lang="en-US" dirty="0"/>
          </a:p>
        </p:txBody>
      </p:sp>
      <p:pic>
        <p:nvPicPr>
          <p:cNvPr id="8" name="Picture 7" descr="A close up of a card&#10;&#10;Description automatically generated">
            <a:extLst>
              <a:ext uri="{FF2B5EF4-FFF2-40B4-BE49-F238E27FC236}">
                <a16:creationId xmlns:a16="http://schemas.microsoft.com/office/drawing/2014/main" id="{26F386B4-A655-4141-A596-01BCE7384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0" y="1524000"/>
            <a:ext cx="345555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09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9C3F5D2109A43814669C94F275C29" ma:contentTypeVersion="10" ma:contentTypeDescription="Create a new document." ma:contentTypeScope="" ma:versionID="fda44986458151b53cdea2e8643891ba">
  <xsd:schema xmlns:xsd="http://www.w3.org/2001/XMLSchema" xmlns:xs="http://www.w3.org/2001/XMLSchema" xmlns:p="http://schemas.microsoft.com/office/2006/metadata/properties" xmlns:ns1="http://schemas.microsoft.com/sharepoint/v3" xmlns:ns2="1022dd25-d7cf-42e4-bc94-582fd32bb50c" targetNamespace="http://schemas.microsoft.com/office/2006/metadata/properties" ma:root="true" ma:fieldsID="55d9b009b0ac5c8dc0b1b0284207c4b3" ns1:_="" ns2:_="">
    <xsd:import namespace="http://schemas.microsoft.com/sharepoint/v3"/>
    <xsd:import namespace="1022dd25-d7cf-42e4-bc94-582fd32bb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2dd25-d7cf-42e4-bc94-582fd32bb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C1EE1D-2FE3-432C-9720-FE50EF2DB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22dd25-d7cf-42e4-bc94-582fd32bb5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0CDA5-F030-444A-A13E-D43EB696FA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E61EA-0CB3-46EA-84D7-CB15E14C2A70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022dd25-d7cf-42e4-bc94-582fd32bb50c"/>
    <ds:schemaRef ds:uri="http://schemas.microsoft.com/sharepoint/v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2541</Words>
  <Application>Microsoft Office PowerPoint</Application>
  <PresentationFormat>On-screen Show (4:3)</PresentationFormat>
  <Paragraphs>363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Default Design</vt:lpstr>
      <vt:lpstr>401k and New Company Matching Contribution   Open enrollment - Employee Benefits 2020-21   Presented by: Kim Stabler, Aegis Living  Hosted by: Annik Johnson, AssuredPartners MCM</vt:lpstr>
      <vt:lpstr>PowerPoint Presentation</vt:lpstr>
      <vt:lpstr>PowerPoint Presentation</vt:lpstr>
      <vt:lpstr>401(k) Retirement Savings Plan Eligibility</vt:lpstr>
      <vt:lpstr>Employee Contributions</vt:lpstr>
      <vt:lpstr>401k Matching Contribution 2020</vt:lpstr>
      <vt:lpstr>How is the 401k Match Calculated?</vt:lpstr>
      <vt:lpstr>How is the Match Made?</vt:lpstr>
      <vt:lpstr>Important Note</vt:lpstr>
      <vt:lpstr>401k Match for 2019 Participants</vt:lpstr>
      <vt:lpstr>View Matching Contribution Online</vt:lpstr>
      <vt:lpstr>Viewing Matching Contribution Online</vt:lpstr>
      <vt:lpstr>How to Enroll in the 401(k)</vt:lpstr>
      <vt:lpstr>Resources</vt:lpstr>
      <vt:lpstr>PowerPoint Presentation</vt:lpstr>
      <vt:lpstr>What is open enrollment?</vt:lpstr>
      <vt:lpstr>What to expect during open enrollment</vt:lpstr>
      <vt:lpstr>Who is eligible for benefits?</vt:lpstr>
      <vt:lpstr>When can changes be made?</vt:lpstr>
      <vt:lpstr>PowerPoint Presentation</vt:lpstr>
      <vt:lpstr>Cost of coverage</vt:lpstr>
      <vt:lpstr>Medical plans</vt:lpstr>
      <vt:lpstr>Flexible spending account (FSA) changes</vt:lpstr>
      <vt:lpstr>PowerPoint Presentation</vt:lpstr>
      <vt:lpstr>Paperwork for Employees</vt:lpstr>
      <vt:lpstr>Affordable Care Act reminder</vt:lpstr>
      <vt:lpstr>Business Office Manager To-do’s</vt:lpstr>
      <vt:lpstr>Checking enrollment forms</vt:lpstr>
      <vt:lpstr>Completed Enrollment Forms</vt:lpstr>
      <vt:lpstr>Newly Eligible Employees</vt:lpstr>
      <vt:lpstr>ID cards</vt:lpstr>
      <vt:lpstr>PowerPoint Presentation</vt:lpstr>
      <vt:lpstr>Aegis Benefits website</vt:lpstr>
      <vt:lpstr>AssuredPartners MCM Employee Service Center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401k Company Matching Contribution   Open enrollment - Employee Benefits 2020-21   Presented by:  Annik Johnson, AssuredPartners MCM  Kim Stabler, Aegis Living </dc:title>
  <dc:creator>Kim Stabler</dc:creator>
  <cp:lastModifiedBy>Kim Stabler</cp:lastModifiedBy>
  <cp:revision>73</cp:revision>
  <dcterms:created xsi:type="dcterms:W3CDTF">2020-02-26T01:16:53Z</dcterms:created>
  <dcterms:modified xsi:type="dcterms:W3CDTF">2020-02-27T18:35:10Z</dcterms:modified>
</cp:coreProperties>
</file>